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2"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219200"/>
            <a:ext cx="7772400" cy="1470025"/>
          </a:xfrm>
        </p:spPr>
        <p:txBody>
          <a:bodyPr/>
          <a:lstStyle/>
          <a:p>
            <a:r>
              <a:rPr lang="en-US" dirty="0" smtClean="0"/>
              <a:t>Collective Bargaining</a:t>
            </a:r>
            <a:endParaRPr lang="en-US" dirty="0"/>
          </a:p>
        </p:txBody>
      </p:sp>
      <p:sp>
        <p:nvSpPr>
          <p:cNvPr id="3" name="Subtitle 2"/>
          <p:cNvSpPr>
            <a:spLocks noGrp="1"/>
          </p:cNvSpPr>
          <p:nvPr>
            <p:ph type="subTitle" idx="1"/>
          </p:nvPr>
        </p:nvSpPr>
        <p:spPr>
          <a:xfrm>
            <a:off x="-304800" y="4267200"/>
            <a:ext cx="6400800" cy="1752600"/>
          </a:xfrm>
        </p:spPr>
        <p:txBody>
          <a:bodyPr>
            <a:normAutofit fontScale="70000" lnSpcReduction="20000"/>
          </a:bodyPr>
          <a:lstStyle/>
          <a:p>
            <a:r>
              <a:rPr lang="en-US" dirty="0" err="1" smtClean="0"/>
              <a:t>Dr.Pushpa</a:t>
            </a:r>
            <a:r>
              <a:rPr lang="en-US" dirty="0" smtClean="0"/>
              <a:t> </a:t>
            </a:r>
            <a:r>
              <a:rPr lang="en-US" dirty="0" err="1" smtClean="0"/>
              <a:t>Mishra</a:t>
            </a:r>
            <a:endParaRPr lang="en-US" dirty="0" smtClean="0"/>
          </a:p>
          <a:p>
            <a:r>
              <a:rPr lang="en-US" dirty="0" smtClean="0"/>
              <a:t>Assistant professor</a:t>
            </a:r>
          </a:p>
          <a:p>
            <a:r>
              <a:rPr lang="en-US" dirty="0" smtClean="0"/>
              <a:t>Social work</a:t>
            </a:r>
          </a:p>
          <a:p>
            <a:r>
              <a:rPr lang="en-US" dirty="0" smtClean="0"/>
              <a:t>Jain </a:t>
            </a:r>
            <a:r>
              <a:rPr lang="en-US" dirty="0" err="1" smtClean="0"/>
              <a:t>vishva</a:t>
            </a:r>
            <a:r>
              <a:rPr lang="en-US" dirty="0" smtClean="0"/>
              <a:t> </a:t>
            </a:r>
            <a:r>
              <a:rPr lang="en-US" dirty="0" err="1" smtClean="0"/>
              <a:t>bharti</a:t>
            </a:r>
            <a:r>
              <a:rPr lang="en-US" dirty="0" smtClean="0"/>
              <a:t> </a:t>
            </a:r>
            <a:r>
              <a:rPr lang="en-US" dirty="0" err="1" smtClean="0"/>
              <a:t>institute,Ladnun</a:t>
            </a:r>
            <a:endParaRPr lang="en-US" dirty="0" smtClean="0"/>
          </a:p>
          <a:p>
            <a:r>
              <a:rPr lang="en-US" dirty="0" smtClean="0"/>
              <a:t>(Raj)</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concepts</a:t>
            </a:r>
            <a:endParaRPr lang="en-US" dirty="0"/>
          </a:p>
        </p:txBody>
      </p:sp>
      <p:sp>
        <p:nvSpPr>
          <p:cNvPr id="3" name="Content Placeholder 2"/>
          <p:cNvSpPr>
            <a:spLocks noGrp="1"/>
          </p:cNvSpPr>
          <p:nvPr>
            <p:ph idx="1"/>
          </p:nvPr>
        </p:nvSpPr>
        <p:spPr>
          <a:xfrm>
            <a:off x="533400" y="1600200"/>
            <a:ext cx="8229600" cy="4525963"/>
          </a:xfrm>
        </p:spPr>
        <p:txBody>
          <a:bodyPr>
            <a:normAutofit fontScale="77500" lnSpcReduction="20000"/>
          </a:bodyPr>
          <a:lstStyle/>
          <a:p>
            <a:r>
              <a:rPr lang="en-US" dirty="0" smtClean="0"/>
              <a:t>This is a process of negotiation</a:t>
            </a:r>
          </a:p>
          <a:p>
            <a:r>
              <a:rPr lang="en-US" dirty="0" smtClean="0"/>
              <a:t>Its aimed at agreement to regulate working  salary</a:t>
            </a:r>
          </a:p>
          <a:p>
            <a:r>
              <a:rPr lang="en-US" dirty="0" smtClean="0"/>
              <a:t>Regulate to working condition and benefits</a:t>
            </a:r>
          </a:p>
          <a:p>
            <a:r>
              <a:rPr lang="en-US" dirty="0" smtClean="0"/>
              <a:t>Compensation and rights of worker</a:t>
            </a:r>
          </a:p>
          <a:p>
            <a:r>
              <a:rPr lang="en-US" dirty="0" smtClean="0"/>
              <a:t>It is a group action that involved trade union, representative of workers and management</a:t>
            </a:r>
          </a:p>
          <a:p>
            <a:r>
              <a:rPr lang="en-US" dirty="0" smtClean="0"/>
              <a:t>Involved industrial democracy</a:t>
            </a:r>
          </a:p>
          <a:p>
            <a:r>
              <a:rPr lang="en-US" dirty="0" smtClean="0"/>
              <a:t>It is a continuous and flexible process</a:t>
            </a:r>
          </a:p>
          <a:p>
            <a:r>
              <a:rPr lang="en-US" dirty="0" smtClean="0"/>
              <a:t>Establish the condition of employment</a:t>
            </a:r>
          </a:p>
          <a:p>
            <a:r>
              <a:rPr lang="en-US" dirty="0" smtClean="0"/>
              <a:t>Collectively determined agreement  may cover promotion, layoffs, job functions, working hours, discipline and termination, and </a:t>
            </a:r>
            <a:r>
              <a:rPr lang="en-US" smtClean="0"/>
              <a:t>benefit program.</a:t>
            </a:r>
            <a:endParaRPr lang="en-US" dirty="0" smtClean="0"/>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Definition</a:t>
            </a:r>
            <a:endParaRPr lang="en-US" dirty="0"/>
          </a:p>
        </p:txBody>
      </p:sp>
      <p:sp>
        <p:nvSpPr>
          <p:cNvPr id="3" name="Content Placeholder 2"/>
          <p:cNvSpPr>
            <a:spLocks noGrp="1"/>
          </p:cNvSpPr>
          <p:nvPr>
            <p:ph idx="1"/>
          </p:nvPr>
        </p:nvSpPr>
        <p:spPr/>
        <p:txBody>
          <a:bodyPr>
            <a:normAutofit lnSpcReduction="10000"/>
          </a:bodyPr>
          <a:lstStyle/>
          <a:p>
            <a:r>
              <a:rPr lang="en-US" dirty="0" smtClean="0"/>
              <a:t>According to beach-collective bargaining is concerned with the relations between unions reporting  employees and employers. It involves the process of union  organization of employees, negotiations administration and interpretation of collective agreement concerning wages, hours of work and other conditions of employee arguing in concerted economic actions dispute settlement procedures.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a:t>
            </a:r>
            <a:endParaRPr lang="en-US" dirty="0"/>
          </a:p>
        </p:txBody>
      </p:sp>
      <p:sp>
        <p:nvSpPr>
          <p:cNvPr id="3" name="Content Placeholder 2"/>
          <p:cNvSpPr>
            <a:spLocks noGrp="1"/>
          </p:cNvSpPr>
          <p:nvPr>
            <p:ph idx="1"/>
          </p:nvPr>
        </p:nvSpPr>
        <p:spPr/>
        <p:txBody>
          <a:bodyPr>
            <a:normAutofit fontScale="92500" lnSpcReduction="10000"/>
          </a:bodyPr>
          <a:lstStyle/>
          <a:p>
            <a:r>
              <a:rPr lang="en-US" smtClean="0"/>
              <a:t>To </a:t>
            </a:r>
            <a:r>
              <a:rPr lang="en-US" smtClean="0"/>
              <a:t>maintain </a:t>
            </a:r>
            <a:r>
              <a:rPr lang="en-US" dirty="0" smtClean="0"/>
              <a:t>good relation between workers management</a:t>
            </a:r>
          </a:p>
          <a:p>
            <a:r>
              <a:rPr lang="en-US" dirty="0" smtClean="0"/>
              <a:t>To promote democracy</a:t>
            </a:r>
          </a:p>
          <a:p>
            <a:r>
              <a:rPr lang="en-US" dirty="0" smtClean="0"/>
              <a:t>Avoid the government intervention</a:t>
            </a:r>
          </a:p>
          <a:p>
            <a:r>
              <a:rPr lang="en-US" dirty="0" smtClean="0"/>
              <a:t>Practice of participative management </a:t>
            </a:r>
          </a:p>
          <a:p>
            <a:r>
              <a:rPr lang="en-US" dirty="0" smtClean="0"/>
              <a:t>Mutually beneficial term and conditions</a:t>
            </a:r>
          </a:p>
          <a:p>
            <a:r>
              <a:rPr lang="en-US" dirty="0" smtClean="0"/>
              <a:t>To maintain harmonious relations</a:t>
            </a:r>
          </a:p>
          <a:p>
            <a:r>
              <a:rPr lang="en-US" dirty="0" smtClean="0"/>
              <a:t>Better understanding between employer and employee.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a:t>
            </a:r>
            <a:endParaRPr lang="en-US" dirty="0"/>
          </a:p>
        </p:txBody>
      </p:sp>
      <p:sp>
        <p:nvSpPr>
          <p:cNvPr id="3" name="Content Placeholder 2"/>
          <p:cNvSpPr>
            <a:spLocks noGrp="1"/>
          </p:cNvSpPr>
          <p:nvPr>
            <p:ph idx="1"/>
          </p:nvPr>
        </p:nvSpPr>
        <p:spPr/>
        <p:txBody>
          <a:bodyPr>
            <a:normAutofit lnSpcReduction="10000"/>
          </a:bodyPr>
          <a:lstStyle/>
          <a:p>
            <a:r>
              <a:rPr lang="en-US" dirty="0" smtClean="0"/>
              <a:t>The principle of free and voluntary negotiation</a:t>
            </a:r>
          </a:p>
          <a:p>
            <a:r>
              <a:rPr lang="en-US" dirty="0" smtClean="0"/>
              <a:t>Free choice of bargaining level</a:t>
            </a:r>
          </a:p>
          <a:p>
            <a:r>
              <a:rPr lang="en-US" dirty="0" smtClean="0"/>
              <a:t>The principle of good faith</a:t>
            </a:r>
          </a:p>
          <a:p>
            <a:r>
              <a:rPr lang="en-US" dirty="0" smtClean="0"/>
              <a:t>Involving the trade union and management</a:t>
            </a:r>
          </a:p>
          <a:p>
            <a:r>
              <a:rPr lang="en-US" dirty="0" smtClean="0"/>
              <a:t>Must agree to reform</a:t>
            </a:r>
          </a:p>
          <a:p>
            <a:r>
              <a:rPr lang="en-US" dirty="0" smtClean="0"/>
              <a:t>Realistic labor policies</a:t>
            </a:r>
          </a:p>
          <a:p>
            <a:r>
              <a:rPr lang="en-US" dirty="0" smtClean="0"/>
              <a:t>Settlement of disputes</a:t>
            </a:r>
          </a:p>
          <a:p>
            <a:r>
              <a:rPr lang="en-US" dirty="0" smtClean="0"/>
              <a:t>Good </a:t>
            </a:r>
            <a:r>
              <a:rPr lang="en-US" smtClean="0"/>
              <a:t>working condition</a:t>
            </a:r>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forms</a:t>
            </a:r>
            <a:endParaRPr lang="en-US" dirty="0"/>
          </a:p>
        </p:txBody>
      </p:sp>
      <p:sp>
        <p:nvSpPr>
          <p:cNvPr id="3" name="Content Placeholder 2"/>
          <p:cNvSpPr>
            <a:spLocks noGrp="1"/>
          </p:cNvSpPr>
          <p:nvPr>
            <p:ph idx="1"/>
          </p:nvPr>
        </p:nvSpPr>
        <p:spPr/>
        <p:txBody>
          <a:bodyPr/>
          <a:lstStyle/>
          <a:p>
            <a:r>
              <a:rPr lang="en-US" dirty="0" smtClean="0"/>
              <a:t>Bargaining may be between the single employer and single union (single plan bargaining)</a:t>
            </a:r>
          </a:p>
          <a:p>
            <a:r>
              <a:rPr lang="en-US" dirty="0" smtClean="0"/>
              <a:t>Bargaining may be between several plants and workers employed (multiple plant bargaining)</a:t>
            </a:r>
          </a:p>
          <a:p>
            <a:r>
              <a:rPr lang="en-US" dirty="0" smtClean="0"/>
              <a:t>Separate union bargaining</a:t>
            </a: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Types</a:t>
            </a:r>
            <a:endParaRPr lang="en-US" dirty="0"/>
          </a:p>
        </p:txBody>
      </p:sp>
      <p:sp>
        <p:nvSpPr>
          <p:cNvPr id="3" name="Content Placeholder 2"/>
          <p:cNvSpPr>
            <a:spLocks noGrp="1"/>
          </p:cNvSpPr>
          <p:nvPr>
            <p:ph idx="1"/>
          </p:nvPr>
        </p:nvSpPr>
        <p:spPr/>
        <p:txBody>
          <a:bodyPr/>
          <a:lstStyle/>
          <a:p>
            <a:r>
              <a:rPr lang="en-US" dirty="0" smtClean="0"/>
              <a:t>Distributive</a:t>
            </a:r>
          </a:p>
          <a:p>
            <a:r>
              <a:rPr lang="en-US" dirty="0" smtClean="0"/>
              <a:t>Integrative</a:t>
            </a:r>
          </a:p>
          <a:p>
            <a:r>
              <a:rPr lang="en-US" dirty="0" smtClean="0"/>
              <a:t>Productive</a:t>
            </a:r>
          </a:p>
          <a:p>
            <a:r>
              <a:rPr lang="en-US" smtClean="0"/>
              <a:t>composite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Theory </a:t>
            </a:r>
            <a:endParaRPr lang="en-US" dirty="0"/>
          </a:p>
        </p:txBody>
      </p:sp>
      <p:sp>
        <p:nvSpPr>
          <p:cNvPr id="3" name="Content Placeholder 2"/>
          <p:cNvSpPr>
            <a:spLocks noGrp="1"/>
          </p:cNvSpPr>
          <p:nvPr>
            <p:ph idx="1"/>
          </p:nvPr>
        </p:nvSpPr>
        <p:spPr/>
        <p:txBody>
          <a:bodyPr/>
          <a:lstStyle/>
          <a:p>
            <a:r>
              <a:rPr lang="en-US" dirty="0" err="1" smtClean="0"/>
              <a:t>Weberian</a:t>
            </a:r>
            <a:r>
              <a:rPr lang="en-US" dirty="0" smtClean="0"/>
              <a:t> theory</a:t>
            </a:r>
          </a:p>
          <a:p>
            <a:r>
              <a:rPr lang="en-US" dirty="0" smtClean="0"/>
              <a:t>Governmental concepts(law)</a:t>
            </a:r>
          </a:p>
          <a:p>
            <a:r>
              <a:rPr lang="en-US" dirty="0" smtClean="0"/>
              <a:t>Industrial relation(motivational theory)</a:t>
            </a:r>
          </a:p>
          <a:p>
            <a:r>
              <a:rPr lang="en-US" dirty="0" smtClean="0"/>
              <a:t>Classical model(by </a:t>
            </a:r>
            <a:r>
              <a:rPr lang="en-US" dirty="0" err="1" smtClean="0"/>
              <a:t>sidney</a:t>
            </a:r>
            <a:r>
              <a:rPr lang="en-US" dirty="0" smtClean="0"/>
              <a:t>)</a:t>
            </a:r>
          </a:p>
          <a:p>
            <a:r>
              <a:rPr lang="en-US" dirty="0" smtClean="0"/>
              <a:t>Psychosocial theory</a:t>
            </a:r>
          </a:p>
          <a:p>
            <a:r>
              <a:rPr lang="en-US" dirty="0" smtClean="0"/>
              <a:t>Dunlop's theory</a:t>
            </a:r>
          </a:p>
          <a:p>
            <a:pPr>
              <a:buNone/>
            </a:pPr>
            <a:endParaRPr lang="en-US" dirty="0" smtClean="0"/>
          </a:p>
          <a:p>
            <a:endParaRPr lang="en-US" dirty="0" smtClean="0"/>
          </a:p>
          <a:p>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914400"/>
            <a:ext cx="8229600" cy="1143000"/>
          </a:xfrm>
        </p:spPr>
        <p:txBody>
          <a:bodyPr/>
          <a:lstStyle/>
          <a:p>
            <a:endParaRPr lang="en-US" dirty="0"/>
          </a:p>
        </p:txBody>
      </p:sp>
      <p:sp>
        <p:nvSpPr>
          <p:cNvPr id="3" name="Content Placeholder 2"/>
          <p:cNvSpPr>
            <a:spLocks noGrp="1"/>
          </p:cNvSpPr>
          <p:nvPr>
            <p:ph idx="1"/>
          </p:nvPr>
        </p:nvSpPr>
        <p:spPr/>
        <p:txBody>
          <a:bodyPr/>
          <a:lstStyle/>
          <a:p>
            <a:pPr>
              <a:buNone/>
            </a:pPr>
            <a:r>
              <a:rPr lang="en-US" dirty="0" smtClean="0"/>
              <a:t>            </a:t>
            </a:r>
          </a:p>
          <a:p>
            <a:pPr>
              <a:buNone/>
            </a:pPr>
            <a:endParaRPr lang="en-US" dirty="0" smtClean="0"/>
          </a:p>
          <a:p>
            <a:pPr>
              <a:buNone/>
            </a:pPr>
            <a:endParaRPr lang="en-US" dirty="0" smtClean="0"/>
          </a:p>
          <a:p>
            <a:pPr>
              <a:buNone/>
            </a:pPr>
            <a:endParaRPr lang="en-US" dirty="0" smtClean="0"/>
          </a:p>
          <a:p>
            <a:pPr>
              <a:buNone/>
            </a:pPr>
            <a:r>
              <a:rPr lang="en-US" smtClean="0"/>
              <a:t>                             thanks</a:t>
            </a: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TotalTime>
  <Words>279</Words>
  <Application>Microsoft Office PowerPoint</Application>
  <PresentationFormat>On-screen Show (4:3)</PresentationFormat>
  <Paragraphs>62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Collective Bargaining</vt:lpstr>
      <vt:lpstr>concepts</vt:lpstr>
      <vt:lpstr>Definition</vt:lpstr>
      <vt:lpstr>objective</vt:lpstr>
      <vt:lpstr>principles</vt:lpstr>
      <vt:lpstr>forms</vt:lpstr>
      <vt:lpstr>Types</vt:lpstr>
      <vt:lpstr>Theory </vt:lpstr>
      <vt:lpstr>Slide 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Collective Bargaining</dc:title>
  <dc:creator>Pushpa</dc:creator>
  <cp:lastModifiedBy>Pushpa</cp:lastModifiedBy>
  <cp:revision>19</cp:revision>
  <dcterms:created xsi:type="dcterms:W3CDTF">2006-08-16T00:00:00Z</dcterms:created>
  <dcterms:modified xsi:type="dcterms:W3CDTF">2020-08-18T05:50:02Z</dcterms:modified>
</cp:coreProperties>
</file>